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DA5E3-2AE6-4EAF-8E97-DBE7A83A503E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44346-DAB1-4138-8543-970D3597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1C72D3-118A-492D-BFD9-9BD3CBA38418}" type="slidenum">
              <a:rPr lang="sw-KE"/>
              <a:pPr/>
              <a:t>2</a:t>
            </a:fld>
            <a:endParaRPr lang="sw-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F753A2-E9E6-46DA-ABB0-B5B9085AFB4E}" type="slidenum">
              <a:rPr lang="sw-KE"/>
              <a:pPr/>
              <a:t>3</a:t>
            </a:fld>
            <a:endParaRPr lang="sw-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A89EEB-0968-4372-8C1F-F020B7052F0E}" type="slidenum">
              <a:rPr lang="sw-KE"/>
              <a:pPr/>
              <a:t>4</a:t>
            </a:fld>
            <a:endParaRPr lang="sw-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1ABB2B-836D-492E-B3C4-24D91E144722}" type="slidenum">
              <a:rPr lang="sw-KE"/>
              <a:pPr/>
              <a:t>5</a:t>
            </a:fld>
            <a:endParaRPr lang="sw-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84B862-A181-4FFD-8CDE-80363733AE7A}" type="slidenum">
              <a:rPr lang="sw-KE"/>
              <a:pPr/>
              <a:t>6</a:t>
            </a:fld>
            <a:endParaRPr lang="sw-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6960B9E-67D6-4907-B53B-86D9D805B9E8}" type="slidenum">
              <a:rPr lang="sw-KE"/>
              <a:pPr/>
              <a:t>7</a:t>
            </a:fld>
            <a:endParaRPr lang="sw-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28B08F7-3B41-4545-8803-CBF557E6DC19}" type="slidenum">
              <a:rPr lang="sw-KE"/>
              <a:pPr/>
              <a:t>8</a:t>
            </a:fld>
            <a:endParaRPr lang="sw-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94D73C-E867-459E-BFC7-6E201ED8878C}" type="slidenum">
              <a:rPr lang="sw-KE"/>
              <a:pPr/>
              <a:t>9</a:t>
            </a:fld>
            <a:endParaRPr lang="sw-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0C1B3C-CF12-4F07-B79C-DC2F1BF7D5A7}" type="slidenum">
              <a:rPr lang="sw-KE"/>
              <a:pPr/>
              <a:t>10</a:t>
            </a:fld>
            <a:endParaRPr lang="sw-K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BC071-D7E3-4C1B-A362-9F32A177F390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640D7-5715-4C7E-8825-D9510FE50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Food Borne diseases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Part 2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Control measures</a:t>
            </a:r>
            <a:endParaRPr lang="sw-KE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Provision of potable water</a:t>
            </a:r>
            <a:endParaRPr lang="sw-KE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Proper sewage disposal</a:t>
            </a:r>
            <a:endParaRPr lang="sw-KE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Proper cooking and hygienic handling of food</a:t>
            </a:r>
            <a:endParaRPr lang="sw-KE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Observation of personal hygiene</a:t>
            </a:r>
            <a:endParaRPr lang="sw-KE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Vaccination -The heat killed, phenol preserved vaccine has protection that lasts for 3 to 6 months.</a:t>
            </a:r>
            <a:endParaRPr lang="sw-KE" dirty="0" smtClean="0"/>
          </a:p>
          <a:p>
            <a:pPr>
              <a:buFont typeface="Arial" charset="0"/>
              <a:buChar char="•"/>
              <a:defRPr/>
            </a:pPr>
            <a:endParaRPr lang="sw-KE" dirty="0" smtClean="0"/>
          </a:p>
          <a:p>
            <a:pPr>
              <a:buFont typeface="Arial" charset="0"/>
              <a:buChar char="•"/>
              <a:defRPr/>
            </a:pPr>
            <a:endParaRPr lang="sw-K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sz="3600" b="1" i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3600" b="1" i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4000" b="1" i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Escherichia coli </a:t>
            </a:r>
            <a:r>
              <a:rPr lang="en-US" sz="4000" b="1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 food borne infection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r>
              <a:rPr lang="en-US" sz="3000" i="1" smtClean="0"/>
              <a:t>Escherichia coli</a:t>
            </a:r>
            <a:r>
              <a:rPr lang="en-US" sz="3000" smtClean="0"/>
              <a:t> are potential food poisoning pathogens which are widely distributed in low numbers in food environments. </a:t>
            </a:r>
          </a:p>
          <a:p>
            <a:r>
              <a:rPr lang="en-US" sz="3000" i="1" smtClean="0"/>
              <a:t>E. coli</a:t>
            </a:r>
            <a:r>
              <a:rPr lang="en-US" sz="3000" smtClean="0"/>
              <a:t> strains involved in food borne infection fall into the following groups: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US" sz="3000" smtClean="0"/>
              <a:t>Enteropathogenic</a:t>
            </a:r>
            <a:r>
              <a:rPr lang="en-US" sz="3000" i="1" smtClean="0"/>
              <a:t> E. coli</a:t>
            </a:r>
            <a:r>
              <a:rPr lang="en-US" sz="3000" smtClean="0"/>
              <a:t> (EPEC), 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US" sz="3000" smtClean="0"/>
              <a:t>Enterotoxigenic </a:t>
            </a:r>
            <a:r>
              <a:rPr lang="en-US" sz="3000" i="1" smtClean="0"/>
              <a:t>E. Coli</a:t>
            </a:r>
            <a:r>
              <a:rPr lang="en-US" sz="3000" smtClean="0"/>
              <a:t> (ETEC), 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US" sz="3000" smtClean="0"/>
              <a:t>Enteroinvasive </a:t>
            </a:r>
            <a:r>
              <a:rPr lang="en-US" sz="3000" i="1" smtClean="0"/>
              <a:t>E. coli</a:t>
            </a:r>
            <a:r>
              <a:rPr lang="en-US" sz="3000" smtClean="0"/>
              <a:t> (EIEC) and </a:t>
            </a:r>
          </a:p>
          <a:p>
            <a:pPr marL="914400" lvl="1" indent="-457200">
              <a:buFont typeface="Calibri" pitchFamily="34" charset="0"/>
              <a:buAutoNum type="arabicPeriod"/>
            </a:pPr>
            <a:r>
              <a:rPr lang="en-US" sz="3000" smtClean="0"/>
              <a:t>Enterohemorrhagic </a:t>
            </a:r>
            <a:r>
              <a:rPr lang="en-US" sz="3000" i="1" smtClean="0"/>
              <a:t>E. coli </a:t>
            </a:r>
            <a:r>
              <a:rPr lang="en-US" sz="3000" smtClean="0"/>
              <a:t>(EHEC). </a:t>
            </a:r>
          </a:p>
          <a:p>
            <a:endParaRPr lang="sw-KE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smtClean="0">
                <a:solidFill>
                  <a:srgbClr val="0070C0"/>
                </a:solidFill>
              </a:rPr>
              <a:t/>
            </a:r>
            <a:br>
              <a:rPr lang="en-US" b="1" smtClean="0">
                <a:solidFill>
                  <a:srgbClr val="0070C0"/>
                </a:solidFill>
              </a:rPr>
            </a:br>
            <a:r>
              <a:rPr lang="en-US" b="1" smtClean="0">
                <a:solidFill>
                  <a:srgbClr val="0070C0"/>
                </a:solidFill>
              </a:rPr>
              <a:t>Enteroinvasive</a:t>
            </a:r>
            <a:r>
              <a:rPr lang="en-US" b="1" i="1" smtClean="0">
                <a:solidFill>
                  <a:srgbClr val="0070C0"/>
                </a:solidFill>
              </a:rPr>
              <a:t> E. coli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smtClean="0"/>
              <a:t>EIEC</a:t>
            </a:r>
            <a:r>
              <a:rPr lang="en-US" sz="3000" smtClean="0"/>
              <a:t> strains cause illness that is characterized by watery diarrhea in most patients. </a:t>
            </a:r>
          </a:p>
          <a:p>
            <a:r>
              <a:rPr lang="en-US" sz="3000" smtClean="0"/>
              <a:t>In addition, there is fever, nausea, and abdominal cramps. </a:t>
            </a:r>
          </a:p>
          <a:p>
            <a:r>
              <a:rPr lang="en-US" sz="3000" smtClean="0"/>
              <a:t>self-limiting, lasting for 2 to 3 days. </a:t>
            </a:r>
          </a:p>
          <a:p>
            <a:r>
              <a:rPr lang="en-US" sz="2800" smtClean="0"/>
              <a:t>A relatively high dose (10</a:t>
            </a:r>
            <a:r>
              <a:rPr lang="en-US" sz="2800" baseline="30000" smtClean="0"/>
              <a:t>8</a:t>
            </a:r>
            <a:r>
              <a:rPr lang="en-US" sz="2800" smtClean="0"/>
              <a:t> cells) is necessary to produce disease in volunteers. </a:t>
            </a:r>
          </a:p>
          <a:p>
            <a:r>
              <a:rPr lang="en-US" sz="2800" smtClean="0"/>
              <a:t>Incubation period is 18 hours (range 2-48 hrs). </a:t>
            </a:r>
          </a:p>
          <a:p>
            <a:r>
              <a:rPr lang="en-US" sz="2800" smtClean="0"/>
              <a:t>Food borne spread is the usual mode of transmission.</a:t>
            </a:r>
          </a:p>
          <a:p>
            <a:r>
              <a:rPr lang="en-US" sz="2800" smtClean="0"/>
              <a:t>Person-to-person spread has also been reported</a:t>
            </a:r>
            <a:endParaRPr lang="sw-KE" sz="2800" smtClean="0"/>
          </a:p>
          <a:p>
            <a:endParaRPr lang="en-US" sz="3000" smtClean="0"/>
          </a:p>
          <a:p>
            <a:pPr>
              <a:buFont typeface="Arial" pitchFamily="34" charset="0"/>
              <a:buNone/>
            </a:pPr>
            <a:r>
              <a:rPr lang="en-US" smtClean="0"/>
              <a:t>.</a:t>
            </a:r>
            <a:endParaRPr lang="sw-KE" smtClean="0"/>
          </a:p>
          <a:p>
            <a:endParaRPr lang="sw-KE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en-US" b="1" smtClean="0">
                <a:solidFill>
                  <a:srgbClr val="0070C0"/>
                </a:solidFill>
              </a:rPr>
              <a:t>Enterohemorrhagic </a:t>
            </a:r>
            <a:r>
              <a:rPr lang="en-US" b="1" i="1" smtClean="0">
                <a:solidFill>
                  <a:srgbClr val="0070C0"/>
                </a:solidFill>
              </a:rPr>
              <a:t>E. coli</a:t>
            </a:r>
            <a:r>
              <a:rPr lang="sw-KE" smtClean="0"/>
              <a:t/>
            </a:r>
            <a:br>
              <a:rPr lang="sw-KE" smtClean="0"/>
            </a:br>
            <a:endParaRPr lang="sw-KE" smtClean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US" sz="2800" smtClean="0"/>
          </a:p>
          <a:p>
            <a:pPr>
              <a:buFont typeface="Wingdings" pitchFamily="2" charset="2"/>
              <a:buChar char="§"/>
            </a:pPr>
            <a:endParaRPr lang="en-US" sz="2800" smtClean="0"/>
          </a:p>
          <a:p>
            <a:pPr>
              <a:buFont typeface="Wingdings" pitchFamily="2" charset="2"/>
              <a:buChar char="§"/>
            </a:pPr>
            <a:r>
              <a:rPr lang="en-US" sz="2800" smtClean="0"/>
              <a:t>It causes hemorrhagic colitis in humans that is characterized by diarrhea, abdominal pain which may be severe and vomiting. </a:t>
            </a:r>
          </a:p>
          <a:p>
            <a:pPr>
              <a:buFont typeface="Wingdings" pitchFamily="2" charset="2"/>
              <a:buChar char="§"/>
            </a:pPr>
            <a:r>
              <a:rPr lang="en-US" sz="2800" smtClean="0"/>
              <a:t>Few patients develop fever. Illness lasts for 4 to 8 days, although it may extend to 13 days for severe cases. </a:t>
            </a:r>
          </a:p>
          <a:p>
            <a:pPr>
              <a:buFont typeface="Arial" pitchFamily="34" charset="0"/>
              <a:buNone/>
            </a:pPr>
            <a:endParaRPr lang="en-US" sz="3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mtClean="0"/>
              <a:t>Enterohemorrhagic </a:t>
            </a:r>
            <a:r>
              <a:rPr lang="en-US" b="1" i="1" smtClean="0"/>
              <a:t>E. coli</a:t>
            </a:r>
            <a:endParaRPr lang="sw-KE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endParaRPr lang="en-US" sz="3000" smtClean="0"/>
          </a:p>
          <a:p>
            <a:r>
              <a:rPr lang="en-US" sz="3000" smtClean="0"/>
              <a:t>The organism </a:t>
            </a:r>
            <a:r>
              <a:rPr lang="en-US" sz="3000" i="1" smtClean="0"/>
              <a:t>E. coli </a:t>
            </a:r>
            <a:r>
              <a:rPr lang="en-US" sz="3000" smtClean="0"/>
              <a:t>O157:H7 is heat sensitive, but resistant to freezing. </a:t>
            </a:r>
          </a:p>
          <a:p>
            <a:r>
              <a:rPr lang="en-US" sz="3000" smtClean="0"/>
              <a:t>It grows poorly at 44</a:t>
            </a:r>
            <a:r>
              <a:rPr lang="en-US" sz="3000" baseline="30000" smtClean="0"/>
              <a:t>o</a:t>
            </a:r>
            <a:r>
              <a:rPr lang="en-US" sz="3000" smtClean="0"/>
              <a:t>C-45</a:t>
            </a:r>
            <a:r>
              <a:rPr lang="en-US" sz="3000" baseline="30000" smtClean="0"/>
              <a:t>o</a:t>
            </a:r>
            <a:r>
              <a:rPr lang="en-US" sz="3000" smtClean="0"/>
              <a:t>C, with no growth at 45.5</a:t>
            </a:r>
            <a:r>
              <a:rPr lang="en-US" sz="3000" baseline="30000" smtClean="0"/>
              <a:t>o</a:t>
            </a:r>
            <a:r>
              <a:rPr lang="en-US" sz="3000" smtClean="0"/>
              <a:t>C.</a:t>
            </a:r>
          </a:p>
          <a:p>
            <a:r>
              <a:rPr lang="en-US" sz="3000" smtClean="0"/>
              <a:t>Deaths occur in patients who develop hemolytic uremic syndrome (HUS).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b="1" smtClean="0"/>
              <a:t>Control measures</a:t>
            </a:r>
            <a:endParaRPr lang="sw-KE" smtClean="0"/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3600" smtClean="0"/>
              <a:t>Proper cooking of hamburger and other meats </a:t>
            </a:r>
          </a:p>
          <a:p>
            <a:pPr lvl="1">
              <a:buFont typeface="Arial" pitchFamily="34" charset="0"/>
              <a:buChar char="•"/>
            </a:pPr>
            <a:r>
              <a:rPr lang="en-US" sz="3600" smtClean="0"/>
              <a:t>Avoidance of cross-contamination of foods in the kitchen, and </a:t>
            </a:r>
          </a:p>
          <a:p>
            <a:pPr lvl="1">
              <a:buFont typeface="Arial" pitchFamily="34" charset="0"/>
              <a:buChar char="•"/>
            </a:pPr>
            <a:r>
              <a:rPr lang="en-US" sz="3600" smtClean="0"/>
              <a:t>Good personal hygiene. </a:t>
            </a:r>
          </a:p>
          <a:p>
            <a:endParaRPr lang="sw-KE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Cholera</a:t>
            </a:r>
            <a:r>
              <a:rPr lang="sw-KE" dirty="0" smtClean="0"/>
              <a:t/>
            </a:r>
            <a:br>
              <a:rPr lang="sw-KE" dirty="0" smtClean="0"/>
            </a:br>
            <a:endParaRPr lang="sw-KE" dirty="0"/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mtClean="0"/>
              <a:t>Cholera is caused by </a:t>
            </a:r>
            <a:r>
              <a:rPr lang="en-US" i="1" smtClean="0"/>
              <a:t>Vibrio cholera</a:t>
            </a:r>
            <a:r>
              <a:rPr lang="en-US" smtClean="0"/>
              <a:t> bacterium. </a:t>
            </a:r>
          </a:p>
          <a:p>
            <a:r>
              <a:rPr lang="en-US" smtClean="0"/>
              <a:t>Cholera vibrios are ingested in drink or food. In natural infection, the dosage is usually very small. </a:t>
            </a:r>
          </a:p>
          <a:p>
            <a:r>
              <a:rPr lang="en-US" smtClean="0"/>
              <a:t>The organism multiply in the  small intestine to produce a very potent enterotoxin, which stimulates a persistent out pouring of isotonic fluid by the gut mucosal cells. </a:t>
            </a:r>
            <a:endParaRPr lang="sw-KE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Transmission</a:t>
            </a:r>
            <a:endParaRPr lang="sw-KE" sz="4000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sz="3000" smtClean="0"/>
          </a:p>
          <a:p>
            <a:r>
              <a:rPr lang="en-US" sz="3000" smtClean="0"/>
              <a:t>Man is the only natural host of the cholera vibrios  </a:t>
            </a:r>
          </a:p>
          <a:p>
            <a:r>
              <a:rPr lang="en-US" sz="3000" smtClean="0"/>
              <a:t>Spread of infection is from person-to-person, through contaminated water or foods.</a:t>
            </a:r>
          </a:p>
          <a:p>
            <a:r>
              <a:rPr lang="en-US" sz="3000" smtClean="0"/>
              <a:t> Shrimps and vegetables are the most frequent carriers. </a:t>
            </a:r>
          </a:p>
          <a:p>
            <a:r>
              <a:rPr lang="en-US" sz="3000" smtClean="0"/>
              <a:t>Cholera is an infection of crowded poor class communities and it tends to persist in such areas.</a:t>
            </a:r>
          </a:p>
          <a:p>
            <a:endParaRPr lang="sw-KE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Clinical symptoms</a:t>
            </a:r>
            <a:endParaRPr lang="sw-KE" sz="4000" dirty="0">
              <a:solidFill>
                <a:schemeClr val="accent6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endParaRPr lang="en-US" sz="3000" smtClean="0"/>
          </a:p>
          <a:p>
            <a:r>
              <a:rPr lang="en-US" sz="3000" smtClean="0"/>
              <a:t>Cholera is typically characterized by the sudden onset of effortless vomiting and diarrhea. </a:t>
            </a:r>
          </a:p>
          <a:p>
            <a:r>
              <a:rPr lang="en-US" sz="3000" smtClean="0"/>
              <a:t>Vomiting is seen frequently, but very rapid dehydration and hypovolemic shock.</a:t>
            </a:r>
          </a:p>
          <a:p>
            <a:r>
              <a:rPr lang="en-US" sz="3000" smtClean="0"/>
              <a:t>Death may occur in 12 to 24 hrs due to rapid dehydration</a:t>
            </a:r>
          </a:p>
          <a:p>
            <a:pPr>
              <a:buFont typeface="Arial" pitchFamily="34" charset="0"/>
              <a:buNone/>
            </a:pPr>
            <a:r>
              <a:rPr lang="en-US" smtClean="0"/>
              <a:t>	</a:t>
            </a:r>
            <a:endParaRPr lang="sw-KE" smtClean="0"/>
          </a:p>
          <a:p>
            <a:pPr>
              <a:buFont typeface="Arial" pitchFamily="34" charset="0"/>
              <a:buNone/>
            </a:pPr>
            <a:endParaRPr lang="sw-KE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455</Words>
  <Application>Microsoft Office PowerPoint</Application>
  <PresentationFormat>On-screen Show (4:3)</PresentationFormat>
  <Paragraphs>64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Food Borne diseases</vt:lpstr>
      <vt:lpstr> Escherichia coli  food borne infection </vt:lpstr>
      <vt:lpstr> Enteroinvasive E. coli </vt:lpstr>
      <vt:lpstr> Enterohemorrhagic E. coli </vt:lpstr>
      <vt:lpstr>Enterohemorrhagic E. coli</vt:lpstr>
      <vt:lpstr>Control measures</vt:lpstr>
      <vt:lpstr> Cholera </vt:lpstr>
      <vt:lpstr>Transmission</vt:lpstr>
      <vt:lpstr>Clinical symptoms</vt:lpstr>
      <vt:lpstr>Control measures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Borne diseases</dc:title>
  <dc:creator>nEda</dc:creator>
  <cp:lastModifiedBy>nEda</cp:lastModifiedBy>
  <cp:revision>1</cp:revision>
  <dcterms:created xsi:type="dcterms:W3CDTF">2020-04-13T18:00:17Z</dcterms:created>
  <dcterms:modified xsi:type="dcterms:W3CDTF">2020-04-13T18:04:55Z</dcterms:modified>
</cp:coreProperties>
</file>